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5ABBA-525E-4900-AF9E-330077A01E5B}" type="datetimeFigureOut">
              <a:rPr lang="en-US" smtClean="0"/>
              <a:t>1/19/2026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A5A90-F140-40C9-8422-5514F46094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5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4592-2288-9A62-1C82-9EC798E61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5D388-FCCC-2D45-DB0B-EDC439B3E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2ABE-D7BF-3AAB-64EB-4DC17AAD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4AEC-294F-4B94-BA4F-79469D0F1B1B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45CF-3AF4-6A6F-CCDB-256B9C1D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13F2-1813-5669-4723-F8F2651A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4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064B-D5B6-D120-ED5C-8CA72148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E881B-FAA3-9E31-6AB7-EFF53E8EC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2AB25-05B0-3B14-DAAA-10543089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E9C4-F6F8-47DA-ACEC-74CFA05A2144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62B51-BB49-9D1C-EAD4-466008DF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55BC6-2915-C355-2219-F4993ABD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53E1AE-E26C-3672-970D-438D90791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30122-A415-BB37-2DAC-28C3D21EB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B3FDA-D106-E54D-660F-584A9BCE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E931-95C5-4A19-95B3-24165A1EA03F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4AA4-4510-74B1-5333-B3FE8603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A33F6-A78E-714F-7D19-E498DF43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4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0F4A-D0BF-4133-12A7-2B80500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963A-8032-6643-DCCC-5FB55D9FD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08698-4C69-520E-0A49-8008AA9C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B2A4-5B53-4427-BD6A-BD0912808EC1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4784B-9593-BE93-6BFE-7F1EFDDB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D149-AE6F-1BE5-F786-4643CD9E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4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33F9-F911-07D9-A619-3FBCC642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0835F-C8AC-E2B1-08CC-46971CC4C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094AB-47B6-1658-C68A-C9431039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57F7-4ECB-4D38-BB78-DAA1CFD6A2B2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986F5-F827-4742-0CEF-46007A54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7A26B-DE1B-B1B5-A1E1-C5E713BD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7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BB83-AB83-4859-FB6A-427EEBB2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F904-8D00-EF09-2BE2-5C7175DCE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42AFC-8CFF-7CDD-A615-C32A2AD0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070E5-8D67-F46F-155D-330AF05A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7AF9-1EFC-46C4-963C-E2B048491A28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3A3FB-D3C5-36CB-96F6-96176E16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CD6E4-3ED3-7B28-5238-93A77C79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5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387B-D46A-1388-B087-E3B14010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9514F-7BC6-B8C2-BB9C-20D600E45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43EAC-9E8C-4837-F678-C1F1CE6C0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6170-D2FB-278F-1B29-34469901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7C71B-2C9A-D5F6-7522-2FD3F9B86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B5E776-DA8D-55E1-32FE-DB87C184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A2A23-74B0-461D-9355-73BC83812593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6776C9-6830-7DE6-9FC1-199D1A0B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EE381-8CC6-5851-A88C-6B62E2A5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AFD1-59A4-0F17-1B41-3CB25AB5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A56F7-6B75-A6FB-F1FA-E0D9038D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C857-3FF0-4A8B-83C1-F611F2975CC1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55028-5A3B-6B10-45D1-A9D72A9F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0E018-BBF2-215A-1F64-963F0324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5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D0924-D7A2-F5B2-1861-880FA7E7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ECBE5-518C-4065-89D6-2E7BBA8C3AB8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51311-7B86-3A3D-D3C7-974D81A3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F2634-EED1-0978-0027-9DDEDE6E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5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873D-382D-8AB7-DFEE-44916BFBA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0E3E8-D409-1D30-4DA0-5A15F6EC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B7E9E-A3CD-ADA6-7A76-9E5A6A7FE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584E4-3BF1-920F-3878-69FCB9D3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7DDE-E11A-4825-9A67-9F4BBAD599B4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53846-8189-30C4-3822-0D13CB81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236DE-96F7-B127-CAB4-A2A82C89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1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712D-C722-9AD1-FF68-98C42CD0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686948-847A-D9E8-0133-23BC77B2B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3FB59-77B1-4A84-AF35-483065091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5CC70-FACB-800F-0493-037F52A4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542F-D335-4FB4-9AA7-18C1DC1502F7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C499B-668C-D18F-520A-A4BE072E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A8800-BE9F-8B93-BECB-4D4D0D6C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8CBD3-BB6D-6349-D3E6-E893BA08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89B4E-9085-AC27-6AD6-760DBDBB1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CC9EA-B463-C32B-5B6A-B5D3311D7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3638E-6202-4418-BC23-7B14C91CBAEC}" type="datetime1">
              <a:rPr lang="en-US" smtClean="0"/>
              <a:t>1/19/2026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40B44-211C-4ED1-EA7B-EF00C945B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5BCAF-D65E-DA64-5980-F34D07942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D1AD0-36F8-4883-B07E-EE7597154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0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www.figma.com/design/wh9ZsOPlwbD0R1iOQ3k68n/LECTURE-HALL-DESIHN-1?node-id=0-1&amp;m=dev&amp;t=j9L7H6FyyaxNzYlk-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hanushka0626/Lecture-hall-management" TargetMode="External"/><Relationship Id="rId5" Type="http://schemas.openxmlformats.org/officeDocument/2006/relationships/hyperlink" Target="https://lecturehallmanagement.atlassian.net/jira/software/projects/DEV/list?jql=project%20%3D%20DEV%20ORDER%20BY%20created%20DESC" TargetMode="External"/><Relationship Id="rId4" Type="http://schemas.openxmlformats.org/officeDocument/2006/relationships/hyperlink" Target="https://trello.com/invite/b/6965fcf4520e33971ed77323/ATTI73274ec242ff6c0e95df93b69aaf9dd3371C1464/my-trello-boar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>
            <a:extLst>
              <a:ext uri="{FF2B5EF4-FFF2-40B4-BE49-F238E27FC236}">
                <a16:creationId xmlns:a16="http://schemas.microsoft.com/office/drawing/2014/main" id="{2AA2D4AA-4FFE-B0DD-0C8D-BD20C4C6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58" y="-1"/>
            <a:ext cx="4575142" cy="686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C0383-5417-F3C4-5169-B67D4ABC7218}"/>
              </a:ext>
            </a:extLst>
          </p:cNvPr>
          <p:cNvSpPr txBox="1"/>
          <p:nvPr/>
        </p:nvSpPr>
        <p:spPr>
          <a:xfrm>
            <a:off x="1345677" y="1055854"/>
            <a:ext cx="47298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cs typeface="Times New Roman" panose="02020603050405020304" pitchFamily="18" charset="0"/>
              </a:rPr>
              <a:t>Lecture Hall Management System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D7825-373E-F897-6C49-158C9771BD6D}"/>
              </a:ext>
            </a:extLst>
          </p:cNvPr>
          <p:cNvSpPr txBox="1"/>
          <p:nvPr/>
        </p:nvSpPr>
        <p:spPr>
          <a:xfrm>
            <a:off x="663412" y="3984164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Team: </a:t>
            </a:r>
          </a:p>
          <a:p>
            <a:r>
              <a:rPr lang="en-US" b="1" dirty="0">
                <a:cs typeface="Times New Roman" panose="02020603050405020304" pitchFamily="18" charset="0"/>
              </a:rPr>
              <a:t>PM: </a:t>
            </a:r>
            <a:r>
              <a:rPr lang="en-US" dirty="0">
                <a:cs typeface="Times New Roman" panose="02020603050405020304" pitchFamily="18" charset="0"/>
              </a:rPr>
              <a:t>RATHNAYAKE R.G.R.M.D.R. (2022/E/122) </a:t>
            </a:r>
          </a:p>
          <a:p>
            <a:r>
              <a:rPr lang="en-US" b="1" dirty="0">
                <a:cs typeface="Times New Roman" panose="02020603050405020304" pitchFamily="18" charset="0"/>
              </a:rPr>
              <a:t>QA &amp; Design: </a:t>
            </a:r>
            <a:r>
              <a:rPr lang="en-US" dirty="0">
                <a:cs typeface="Times New Roman" panose="02020603050405020304" pitchFamily="18" charset="0"/>
              </a:rPr>
              <a:t>MADUSHANKA W.N.L. (2022/E/167)</a:t>
            </a:r>
          </a:p>
          <a:p>
            <a:r>
              <a:rPr lang="en-US" b="1" dirty="0">
                <a:cs typeface="Times New Roman" panose="02020603050405020304" pitchFamily="18" charset="0"/>
              </a:rPr>
              <a:t>RA: </a:t>
            </a:r>
            <a:r>
              <a:rPr lang="en-US" dirty="0">
                <a:cs typeface="Times New Roman" panose="02020603050405020304" pitchFamily="18" charset="0"/>
              </a:rPr>
              <a:t>RAJAPAKSHA K.G.M.S. (2022/E/080)</a:t>
            </a:r>
          </a:p>
          <a:p>
            <a:r>
              <a:rPr lang="en-US" b="1" dirty="0">
                <a:cs typeface="Times New Roman" panose="02020603050405020304" pitchFamily="18" charset="0"/>
              </a:rPr>
              <a:t>Developers: </a:t>
            </a:r>
            <a:r>
              <a:rPr lang="en-US" dirty="0">
                <a:cs typeface="Times New Roman" panose="02020603050405020304" pitchFamily="18" charset="0"/>
              </a:rPr>
              <a:t>DE COSTA M.S.M. (2022/E/092) / SENARATHNA S.A.D.H.D. (2022/E/141)</a:t>
            </a:r>
          </a:p>
          <a:p>
            <a:endParaRPr lang="en-US" dirty="0"/>
          </a:p>
          <a:p>
            <a:r>
              <a:rPr lang="en-US" b="1" dirty="0"/>
              <a:t>Date: </a:t>
            </a:r>
            <a:r>
              <a:rPr lang="en-US" dirty="0"/>
              <a:t>January 23, 2026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BAF04-F3F9-6F1E-E6ED-D2F21496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2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B7E83-877A-7807-443D-413BE97A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5B9BC-40CB-F648-0704-ADD6DEC8596D}"/>
              </a:ext>
            </a:extLst>
          </p:cNvPr>
          <p:cNvSpPr txBox="1"/>
          <p:nvPr/>
        </p:nvSpPr>
        <p:spPr>
          <a:xfrm>
            <a:off x="652806" y="415319"/>
            <a:ext cx="609442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Key Meetings &amp; Outcomes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0B450-6D8A-65A1-FD8C-537293427816}"/>
              </a:ext>
            </a:extLst>
          </p:cNvPr>
          <p:cNvSpPr txBox="1"/>
          <p:nvPr/>
        </p:nvSpPr>
        <p:spPr>
          <a:xfrm>
            <a:off x="1278904" y="866725"/>
            <a:ext cx="7331696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800" b="1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Week 2:</a:t>
            </a: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 Lecturer &amp; student discussions (requirements &amp; UX feedback).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572BF-B839-8B95-4E98-FF4154DE5696}"/>
              </a:ext>
            </a:extLst>
          </p:cNvPr>
          <p:cNvSpPr txBox="1"/>
          <p:nvPr/>
        </p:nvSpPr>
        <p:spPr>
          <a:xfrm>
            <a:off x="1278904" y="1143724"/>
            <a:ext cx="7331695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800" b="1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Week 3:</a:t>
            </a: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 Finalized scope and Figma mockups completed.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6E350-ED2E-9DAB-C692-D9AB796F7417}"/>
              </a:ext>
            </a:extLst>
          </p:cNvPr>
          <p:cNvSpPr txBox="1"/>
          <p:nvPr/>
        </p:nvSpPr>
        <p:spPr>
          <a:xfrm>
            <a:off x="1278904" y="1420723"/>
            <a:ext cx="7501379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800" b="1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Week 4:</a:t>
            </a: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 Use case diagram &amp; NFR questions finalized</a:t>
            </a:r>
            <a:r>
              <a:rPr lang="en-US" sz="1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E5EF9C-1D0D-7BB0-7095-49774DD8437F}"/>
              </a:ext>
            </a:extLst>
          </p:cNvPr>
          <p:cNvSpPr txBox="1"/>
          <p:nvPr/>
        </p:nvSpPr>
        <p:spPr>
          <a:xfrm>
            <a:off x="1278904" y="1697722"/>
            <a:ext cx="6094428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Regular short client/user check-ins were also conducted.</a:t>
            </a:r>
            <a:endParaRPr lang="en-US" sz="1800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B5B095E3-5A57-70C4-4A06-DF5A6B5A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6" y="2251720"/>
            <a:ext cx="2895980" cy="2171967"/>
          </a:xfrm>
          <a:prstGeom prst="rect">
            <a:avLst/>
          </a:prstGeom>
        </p:spPr>
      </p:pic>
      <p:pic>
        <p:nvPicPr>
          <p:cNvPr id="14" name="Image 1">
            <a:extLst>
              <a:ext uri="{FF2B5EF4-FFF2-40B4-BE49-F238E27FC236}">
                <a16:creationId xmlns:a16="http://schemas.microsoft.com/office/drawing/2014/main" id="{FBD829B6-1504-016D-A5E1-BC8F052B9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611" y="2251719"/>
            <a:ext cx="1628975" cy="2171967"/>
          </a:xfrm>
          <a:prstGeom prst="rect">
            <a:avLst/>
          </a:prstGeom>
        </p:spPr>
      </p:pic>
      <p:pic>
        <p:nvPicPr>
          <p:cNvPr id="15" name="Image 1">
            <a:extLst>
              <a:ext uri="{FF2B5EF4-FFF2-40B4-BE49-F238E27FC236}">
                <a16:creationId xmlns:a16="http://schemas.microsoft.com/office/drawing/2014/main" id="{C0C1245D-D15F-A4A5-3F92-4EF965088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604" y="4549508"/>
            <a:ext cx="2895956" cy="2171967"/>
          </a:xfrm>
          <a:prstGeom prst="rect">
            <a:avLst/>
          </a:prstGeom>
        </p:spPr>
      </p:pic>
      <p:pic>
        <p:nvPicPr>
          <p:cNvPr id="16" name="Image 1">
            <a:extLst>
              <a:ext uri="{FF2B5EF4-FFF2-40B4-BE49-F238E27FC236}">
                <a16:creationId xmlns:a16="http://schemas.microsoft.com/office/drawing/2014/main" id="{D3757A1E-FFEA-7508-F8C4-0449980DD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818" y="4549508"/>
            <a:ext cx="2895956" cy="2171967"/>
          </a:xfrm>
          <a:prstGeom prst="rect">
            <a:avLst/>
          </a:prstGeom>
        </p:spPr>
      </p:pic>
      <p:pic>
        <p:nvPicPr>
          <p:cNvPr id="17" name="Image 1">
            <a:extLst>
              <a:ext uri="{FF2B5EF4-FFF2-40B4-BE49-F238E27FC236}">
                <a16:creationId xmlns:a16="http://schemas.microsoft.com/office/drawing/2014/main" id="{E61D9FF5-9401-84C7-A758-DAA0690D3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2390" y="2389262"/>
            <a:ext cx="4328305" cy="32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1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5BAD3-5EDC-1DBC-373D-701C4721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F84A9-F447-2EE8-DFE4-EBDBB67CCF6C}"/>
              </a:ext>
            </a:extLst>
          </p:cNvPr>
          <p:cNvSpPr txBox="1"/>
          <p:nvPr/>
        </p:nvSpPr>
        <p:spPr>
          <a:xfrm>
            <a:off x="728221" y="392039"/>
            <a:ext cx="609442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Progress &amp; Future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1140F-1014-ECA2-755B-D05B98EA9D6E}"/>
              </a:ext>
            </a:extLst>
          </p:cNvPr>
          <p:cNvSpPr txBox="1"/>
          <p:nvPr/>
        </p:nvSpPr>
        <p:spPr>
          <a:xfrm>
            <a:off x="728221" y="530764"/>
            <a:ext cx="6094428" cy="705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200" b="1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Current Status &amp; Next Steps</a:t>
            </a:r>
            <a:endParaRPr lang="en-US" sz="2200" b="1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BF1B9523-630D-3BB7-2A13-D1404FCFA808}"/>
              </a:ext>
            </a:extLst>
          </p:cNvPr>
          <p:cNvSpPr/>
          <p:nvPr/>
        </p:nvSpPr>
        <p:spPr>
          <a:xfrm>
            <a:off x="728221" y="1651394"/>
            <a:ext cx="907256" cy="1669852"/>
          </a:xfrm>
          <a:prstGeom prst="roundRect">
            <a:avLst>
              <a:gd name="adj" fmla="val 360022"/>
            </a:avLst>
          </a:prstGeom>
          <a:solidFill>
            <a:schemeClr val="bg2"/>
          </a:solidFill>
          <a:ln w="7620">
            <a:solidFill>
              <a:schemeClr val="tx1"/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  1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944417E7-D7B8-E2AF-ADD7-113652C7CE0A}"/>
              </a:ext>
            </a:extLst>
          </p:cNvPr>
          <p:cNvSpPr/>
          <p:nvPr/>
        </p:nvSpPr>
        <p:spPr>
          <a:xfrm>
            <a:off x="728221" y="3866692"/>
            <a:ext cx="907256" cy="1669852"/>
          </a:xfrm>
          <a:prstGeom prst="roundRect">
            <a:avLst>
              <a:gd name="adj" fmla="val 360022"/>
            </a:avLst>
          </a:prstGeom>
          <a:solidFill>
            <a:schemeClr val="bg2"/>
          </a:solidFill>
          <a:ln w="7620">
            <a:solidFill>
              <a:schemeClr val="tx1"/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 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1C92B-05E8-2019-96BB-D9D5CEF3ADD0}"/>
              </a:ext>
            </a:extLst>
          </p:cNvPr>
          <p:cNvSpPr txBox="1"/>
          <p:nvPr/>
        </p:nvSpPr>
        <p:spPr>
          <a:xfrm>
            <a:off x="1635477" y="1841339"/>
            <a:ext cx="609442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Current Status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79F78-A97B-E56E-B0A7-D16A86CD1627}"/>
              </a:ext>
            </a:extLst>
          </p:cNvPr>
          <p:cNvSpPr txBox="1"/>
          <p:nvPr/>
        </p:nvSpPr>
        <p:spPr>
          <a:xfrm>
            <a:off x="1850011" y="2215657"/>
            <a:ext cx="3726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Scope and requirements confirmed; Figma UI/UX mockups; Use case and NFR questions documented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80EDE-56DA-DDB5-7631-EA6245309C36}"/>
              </a:ext>
            </a:extLst>
          </p:cNvPr>
          <p:cNvSpPr txBox="1"/>
          <p:nvPr/>
        </p:nvSpPr>
        <p:spPr>
          <a:xfrm>
            <a:off x="1635477" y="4110071"/>
            <a:ext cx="609442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Next Steps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0C0B1-93D4-FB53-6AA0-9900FB44566E}"/>
              </a:ext>
            </a:extLst>
          </p:cNvPr>
          <p:cNvSpPr txBox="1"/>
          <p:nvPr/>
        </p:nvSpPr>
        <p:spPr>
          <a:xfrm>
            <a:off x="1850011" y="4380733"/>
            <a:ext cx="3726334" cy="191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Develop ER diagram &amp; database schema; Connect interfaces to data flow; Begin web implementation &amp; testing plan; Prepare documentation &amp; final demo.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2BCD0D-6C1E-C692-D14D-B6B5F5816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t="94" r="14596" b="-94"/>
          <a:stretch>
            <a:fillRect/>
          </a:stretch>
        </p:blipFill>
        <p:spPr>
          <a:xfrm>
            <a:off x="5576345" y="0"/>
            <a:ext cx="6615655" cy="68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32C6-CC6B-71FC-9514-B41B1870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7CD43-4D5F-78F7-BA91-835C44D09843}"/>
              </a:ext>
            </a:extLst>
          </p:cNvPr>
          <p:cNvSpPr txBox="1"/>
          <p:nvPr/>
        </p:nvSpPr>
        <p:spPr>
          <a:xfrm>
            <a:off x="4679843" y="2721114"/>
            <a:ext cx="2832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686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86288-DEC3-6A06-AA43-A195EC62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2A3A1-EAC9-6A86-807A-8C09C3019ECF}"/>
              </a:ext>
            </a:extLst>
          </p:cNvPr>
          <p:cNvSpPr txBox="1"/>
          <p:nvPr/>
        </p:nvSpPr>
        <p:spPr>
          <a:xfrm>
            <a:off x="586819" y="317490"/>
            <a:ext cx="6094428" cy="43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Project Overview</a:t>
            </a:r>
            <a:endParaRPr 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F97EE-4E4B-484E-4C80-7898225167CB}"/>
              </a:ext>
            </a:extLst>
          </p:cNvPr>
          <p:cNvSpPr txBox="1"/>
          <p:nvPr/>
        </p:nvSpPr>
        <p:spPr>
          <a:xfrm>
            <a:off x="598604" y="470411"/>
            <a:ext cx="6094428" cy="705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000" dirty="0"/>
              <a:t>Problem &amp; Objectives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59BF7-5B49-DE9B-03BB-B7C08C55A272}"/>
              </a:ext>
            </a:extLst>
          </p:cNvPr>
          <p:cNvSpPr txBox="1"/>
          <p:nvPr/>
        </p:nvSpPr>
        <p:spPr>
          <a:xfrm>
            <a:off x="598604" y="948093"/>
            <a:ext cx="6094428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The Problem: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0360A-F97E-E397-4844-2B16BDF9E90D}"/>
              </a:ext>
            </a:extLst>
          </p:cNvPr>
          <p:cNvSpPr txBox="1"/>
          <p:nvPr/>
        </p:nvSpPr>
        <p:spPr>
          <a:xfrm>
            <a:off x="926185" y="1449663"/>
            <a:ext cx="6094428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Difficulty in quickly finding available lecture halls</a:t>
            </a:r>
            <a:r>
              <a:rPr lang="en-US" sz="14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EF623-8C95-F226-F8A7-4140A9F7C936}"/>
              </a:ext>
            </a:extLst>
          </p:cNvPr>
          <p:cNvSpPr txBox="1"/>
          <p:nvPr/>
        </p:nvSpPr>
        <p:spPr>
          <a:xfrm>
            <a:off x="926185" y="1888239"/>
            <a:ext cx="6094428" cy="78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Booking conflicts and slow manual approval processes.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E3E8E-C77D-8C3F-650F-C768C7C646E3}"/>
              </a:ext>
            </a:extLst>
          </p:cNvPr>
          <p:cNvSpPr txBox="1"/>
          <p:nvPr/>
        </p:nvSpPr>
        <p:spPr>
          <a:xfrm>
            <a:off x="926185" y="1723292"/>
            <a:ext cx="609442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Students often miss crucial lecture announcements</a:t>
            </a:r>
            <a:r>
              <a:rPr lang="en-US" sz="1400" dirty="0">
                <a:solidFill>
                  <a:srgbClr val="2C3F42"/>
                </a:solidFill>
                <a:ea typeface="Bitter Medium" pitchFamily="34" charset="-122"/>
                <a:cs typeface="Open Sans" pitchFamily="34" charset="-120"/>
              </a:rPr>
              <a:t>.</a:t>
            </a: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6C30C-BB92-A882-FA63-88E2788561F7}"/>
              </a:ext>
            </a:extLst>
          </p:cNvPr>
          <p:cNvSpPr txBox="1"/>
          <p:nvPr/>
        </p:nvSpPr>
        <p:spPr>
          <a:xfrm>
            <a:off x="586819" y="2149836"/>
            <a:ext cx="6094428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Our Objective: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9C92E-7D1E-3EDA-3DF0-7C3994D48654}"/>
              </a:ext>
            </a:extLst>
          </p:cNvPr>
          <p:cNvSpPr txBox="1"/>
          <p:nvPr/>
        </p:nvSpPr>
        <p:spPr>
          <a:xfrm>
            <a:off x="725864" y="2790764"/>
            <a:ext cx="10416617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Project Objective: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develop a web-based Lecture Hall Management System that simplifies lecture hall booking, approval, timetable visibility, and  notifications</a:t>
            </a: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CD3536-82BD-60FB-95CE-D74CF309E1E1}"/>
              </a:ext>
            </a:extLst>
          </p:cNvPr>
          <p:cNvSpPr txBox="1"/>
          <p:nvPr/>
        </p:nvSpPr>
        <p:spPr>
          <a:xfrm>
            <a:off x="725864" y="4169600"/>
            <a:ext cx="98486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Enable lecturers to check availability and request lecture hall bookings.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 an HOD approval process to manage bookings.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Prevent booking conflicts through controlled scheduling.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students with batch-wise timetable access.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Deliver timely notifications for approvals, updates, and cancellations.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 the system is user-friendly, secure, and efficient through role-based access.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F164AE-79F0-C827-9B5C-1B42CE19986A}"/>
              </a:ext>
            </a:extLst>
          </p:cNvPr>
          <p:cNvSpPr txBox="1"/>
          <p:nvPr/>
        </p:nvSpPr>
        <p:spPr>
          <a:xfrm>
            <a:off x="725864" y="388018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50" dirty="0"/>
              <a:t>Specific Objectives:</a:t>
            </a:r>
          </a:p>
        </p:txBody>
      </p:sp>
    </p:spTree>
    <p:extLst>
      <p:ext uri="{BB962C8B-B14F-4D97-AF65-F5344CB8AC3E}">
        <p14:creationId xmlns:p14="http://schemas.microsoft.com/office/powerpoint/2010/main" val="278534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5298B-8430-231A-14D4-480F4DB0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076AE-EB62-271D-DDF4-6AE9E8972B7A}"/>
              </a:ext>
            </a:extLst>
          </p:cNvPr>
          <p:cNvSpPr txBox="1"/>
          <p:nvPr/>
        </p:nvSpPr>
        <p:spPr>
          <a:xfrm>
            <a:off x="464271" y="344905"/>
            <a:ext cx="6094428" cy="43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Confirmed Scope</a:t>
            </a:r>
            <a:endParaRPr lang="en-US" sz="2200" b="1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EF8FBE0-CC45-7670-6D70-F1709ED38FDD}"/>
              </a:ext>
            </a:extLst>
          </p:cNvPr>
          <p:cNvSpPr/>
          <p:nvPr/>
        </p:nvSpPr>
        <p:spPr>
          <a:xfrm>
            <a:off x="794209" y="1294732"/>
            <a:ext cx="4371680" cy="1730812"/>
          </a:xfrm>
          <a:prstGeom prst="roundRect">
            <a:avLst>
              <a:gd name="adj" fmla="val 8453"/>
            </a:avLst>
          </a:prstGeom>
          <a:solidFill>
            <a:schemeClr val="bg1"/>
          </a:solidFill>
          <a:ln w="30480">
            <a:solidFill>
              <a:schemeClr val="accent2"/>
            </a:solidFill>
            <a:prstDash val="solid"/>
          </a:ln>
        </p:spPr>
        <p:txBody>
          <a:bodyPr/>
          <a:lstStyle/>
          <a:p>
            <a:r>
              <a:rPr lang="en-US" sz="2200" dirty="0"/>
              <a:t>Concurrent User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/>
              <a:t>The system will efficiently handle simultaneous user interactions, ensuring real-time data synchronization and conflict-free operations</a:t>
            </a: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D8307C91-1DC2-82DA-594D-5E000DF150D6}"/>
              </a:ext>
            </a:extLst>
          </p:cNvPr>
          <p:cNvSpPr/>
          <p:nvPr/>
        </p:nvSpPr>
        <p:spPr>
          <a:xfrm>
            <a:off x="6772374" y="1293102"/>
            <a:ext cx="4371680" cy="1730812"/>
          </a:xfrm>
          <a:prstGeom prst="roundRect">
            <a:avLst>
              <a:gd name="adj" fmla="val 8453"/>
            </a:avLst>
          </a:prstGeom>
          <a:solidFill>
            <a:schemeClr val="bg1"/>
          </a:solidFill>
          <a:ln w="30480">
            <a:solidFill>
              <a:schemeClr val="accent2"/>
            </a:solidFill>
            <a:prstDash val="solid"/>
          </a:ln>
        </p:spPr>
        <p:txBody>
          <a:bodyPr/>
          <a:lstStyle/>
          <a:p>
            <a:r>
              <a:rPr lang="en-US" sz="22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Lecture hall Bookings &amp; Availability View</a:t>
            </a:r>
            <a:endParaRPr lang="en-US" sz="1750" dirty="0">
              <a:solidFill>
                <a:srgbClr val="2B2E3C"/>
              </a:solidFill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Lecturers can easily book available halls and quickly check hall availability.</a:t>
            </a:r>
            <a:endParaRPr lang="en-US" sz="1750" dirty="0"/>
          </a:p>
          <a:p>
            <a:endParaRPr lang="en-US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5BF31ED8-969D-D54C-AFE3-90C638C5E501}"/>
              </a:ext>
            </a:extLst>
          </p:cNvPr>
          <p:cNvSpPr/>
          <p:nvPr/>
        </p:nvSpPr>
        <p:spPr>
          <a:xfrm>
            <a:off x="3699237" y="4082899"/>
            <a:ext cx="4371680" cy="1730812"/>
          </a:xfrm>
          <a:prstGeom prst="roundRect">
            <a:avLst>
              <a:gd name="adj" fmla="val 8453"/>
            </a:avLst>
          </a:prstGeom>
          <a:solidFill>
            <a:schemeClr val="bg1"/>
          </a:solidFill>
          <a:ln w="30480">
            <a:solidFill>
              <a:schemeClr val="accent2"/>
            </a:solidFill>
            <a:prstDash val="solid"/>
          </a:ln>
        </p:spPr>
        <p:txBody>
          <a:bodyPr/>
          <a:lstStyle/>
          <a:p>
            <a:r>
              <a:rPr lang="en-US" sz="22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Student Notifications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Students receive special lecture notices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2455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27D89-D080-A83D-FFB7-7BC74FA9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03D24-A3DA-EDE8-E167-F123068F4BD3}"/>
              </a:ext>
            </a:extLst>
          </p:cNvPr>
          <p:cNvSpPr txBox="1"/>
          <p:nvPr/>
        </p:nvSpPr>
        <p:spPr>
          <a:xfrm>
            <a:off x="567965" y="429746"/>
            <a:ext cx="6094428" cy="43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System Design</a:t>
            </a:r>
            <a:endParaRPr lang="en-US" sz="2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4E9DC-3E02-A557-6909-E4C9F0486218}"/>
              </a:ext>
            </a:extLst>
          </p:cNvPr>
          <p:cNvSpPr txBox="1"/>
          <p:nvPr/>
        </p:nvSpPr>
        <p:spPr>
          <a:xfrm>
            <a:off x="567965" y="519963"/>
            <a:ext cx="6094428" cy="69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Users &amp; Role-Based Access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84F0B-FC69-BC3A-F3D3-6258F7CF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"/>
          <a:stretch>
            <a:fillRect/>
          </a:stretch>
        </p:blipFill>
        <p:spPr>
          <a:xfrm>
            <a:off x="3876365" y="1222141"/>
            <a:ext cx="4439270" cy="4413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6F13FD-FE59-B9F5-C501-421B16930FCC}"/>
              </a:ext>
            </a:extLst>
          </p:cNvPr>
          <p:cNvSpPr txBox="1"/>
          <p:nvPr/>
        </p:nvSpPr>
        <p:spPr>
          <a:xfrm>
            <a:off x="8431710" y="1372426"/>
            <a:ext cx="955627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Student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E955A-DCB4-4F48-0802-B615EC237793}"/>
              </a:ext>
            </a:extLst>
          </p:cNvPr>
          <p:cNvSpPr txBox="1"/>
          <p:nvPr/>
        </p:nvSpPr>
        <p:spPr>
          <a:xfrm>
            <a:off x="8704868" y="1653971"/>
            <a:ext cx="3266954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View timetables, receive notices</a:t>
            </a:r>
            <a:r>
              <a:rPr lang="en-US" sz="1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518E-8C5B-DEFF-C2E2-42A7E5F649E1}"/>
              </a:ext>
            </a:extLst>
          </p:cNvPr>
          <p:cNvSpPr txBox="1"/>
          <p:nvPr/>
        </p:nvSpPr>
        <p:spPr>
          <a:xfrm>
            <a:off x="8431710" y="4470489"/>
            <a:ext cx="2495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Department Head (HOD)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C83953-FD8E-ADF3-8A6D-DD22951BA78B}"/>
              </a:ext>
            </a:extLst>
          </p:cNvPr>
          <p:cNvSpPr txBox="1"/>
          <p:nvPr/>
        </p:nvSpPr>
        <p:spPr>
          <a:xfrm>
            <a:off x="8704868" y="4761395"/>
            <a:ext cx="2863391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Approve/reject bookings</a:t>
            </a:r>
            <a:r>
              <a:rPr lang="en-US" sz="1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8CDB28-BE63-68CD-1B2E-862758B303FF}"/>
              </a:ext>
            </a:extLst>
          </p:cNvPr>
          <p:cNvSpPr txBox="1"/>
          <p:nvPr/>
        </p:nvSpPr>
        <p:spPr>
          <a:xfrm>
            <a:off x="2571162" y="2635618"/>
            <a:ext cx="1044017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Lecturer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4EC46-65FC-EBF4-FFA1-57488466BF85}"/>
              </a:ext>
            </a:extLst>
          </p:cNvPr>
          <p:cNvSpPr txBox="1"/>
          <p:nvPr/>
        </p:nvSpPr>
        <p:spPr>
          <a:xfrm>
            <a:off x="740978" y="2987439"/>
            <a:ext cx="3504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Request bookings, post notices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B485C3-3F41-65DC-9FDE-3F10BBEAE947}"/>
              </a:ext>
            </a:extLst>
          </p:cNvPr>
          <p:cNvSpPr txBox="1"/>
          <p:nvPr/>
        </p:nvSpPr>
        <p:spPr>
          <a:xfrm>
            <a:off x="567965" y="6135545"/>
            <a:ext cx="9301899" cy="43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Future Scope:</a:t>
            </a: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 Technician roles for system management and user updates.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265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0E04E-AC8E-0A90-5A53-5E3FC7D5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F20A0-6689-8763-E582-430766C78A63}"/>
              </a:ext>
            </a:extLst>
          </p:cNvPr>
          <p:cNvSpPr txBox="1"/>
          <p:nvPr/>
        </p:nvSpPr>
        <p:spPr>
          <a:xfrm>
            <a:off x="539686" y="362922"/>
            <a:ext cx="6094428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User Experience</a:t>
            </a:r>
            <a:endParaRPr lang="en-US" sz="1800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EF2FDED2-3AD9-DA0A-16BE-0512F7F65A87}"/>
              </a:ext>
            </a:extLst>
          </p:cNvPr>
          <p:cNvSpPr txBox="1"/>
          <p:nvPr/>
        </p:nvSpPr>
        <p:spPr>
          <a:xfrm>
            <a:off x="539686" y="442751"/>
            <a:ext cx="11413502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2200" b="1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Mock Design / UI-UX in Figma </a:t>
            </a:r>
            <a:r>
              <a:rPr lang="en-US" sz="1100" b="1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  <a:hlinkClick r:id="rId2"/>
              </a:rPr>
              <a:t>https://www.figma.com/design/wh9ZsOPlwbD0R1iOQ3k68n/LECTURE-HALL-DESIHN-1?node-id=0-1&amp;m=dev&amp;t=j9L7H6FyyaxNzYlk-1   </a:t>
            </a:r>
            <a:endParaRPr 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A6CF9-3E65-6A97-6CD6-72A3E3B34B96}"/>
              </a:ext>
            </a:extLst>
          </p:cNvPr>
          <p:cNvSpPr txBox="1"/>
          <p:nvPr/>
        </p:nvSpPr>
        <p:spPr>
          <a:xfrm>
            <a:off x="539686" y="980719"/>
            <a:ext cx="11055283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We developed intuitive web UI mockups in Figma, integrating key user feedback for an optimal experience.</a:t>
            </a:r>
            <a:endParaRPr lang="en-US" sz="1400" dirty="0"/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D6CED560-455F-4FB7-4251-11C0D9DD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59" y="1406262"/>
            <a:ext cx="2499479" cy="2499479"/>
          </a:xfrm>
          <a:prstGeom prst="rect">
            <a:avLst/>
          </a:prstGeom>
        </p:spPr>
      </p:pic>
      <p:pic>
        <p:nvPicPr>
          <p:cNvPr id="10" name="Image 5">
            <a:extLst>
              <a:ext uri="{FF2B5EF4-FFF2-40B4-BE49-F238E27FC236}">
                <a16:creationId xmlns:a16="http://schemas.microsoft.com/office/drawing/2014/main" id="{77B8B9DC-689A-3DAA-915C-998E1EF6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609" y="1406261"/>
            <a:ext cx="2499479" cy="2499479"/>
          </a:xfrm>
          <a:prstGeom prst="rect">
            <a:avLst/>
          </a:prstGeom>
        </p:spPr>
      </p:pic>
      <p:pic>
        <p:nvPicPr>
          <p:cNvPr id="11" name="Image 0">
            <a:extLst>
              <a:ext uri="{FF2B5EF4-FFF2-40B4-BE49-F238E27FC236}">
                <a16:creationId xmlns:a16="http://schemas.microsoft.com/office/drawing/2014/main" id="{F946241D-F611-5223-1B9C-FD07E031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460" y="1322416"/>
            <a:ext cx="2499479" cy="2499479"/>
          </a:xfrm>
          <a:prstGeom prst="rect">
            <a:avLst/>
          </a:prstGeom>
        </p:spPr>
      </p:pic>
      <p:pic>
        <p:nvPicPr>
          <p:cNvPr id="12" name="Image 1">
            <a:extLst>
              <a:ext uri="{FF2B5EF4-FFF2-40B4-BE49-F238E27FC236}">
                <a16:creationId xmlns:a16="http://schemas.microsoft.com/office/drawing/2014/main" id="{12F86088-2E48-F5E1-51AD-5146EE138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58" y="3989587"/>
            <a:ext cx="2499479" cy="2499479"/>
          </a:xfrm>
          <a:prstGeom prst="rect">
            <a:avLst/>
          </a:prstGeom>
        </p:spPr>
      </p:pic>
      <p:pic>
        <p:nvPicPr>
          <p:cNvPr id="13" name="Image 2">
            <a:extLst>
              <a:ext uri="{FF2B5EF4-FFF2-40B4-BE49-F238E27FC236}">
                <a16:creationId xmlns:a16="http://schemas.microsoft.com/office/drawing/2014/main" id="{8641DD53-884D-6FE3-0B75-994D77D79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679" y="4221996"/>
            <a:ext cx="2499479" cy="2499479"/>
          </a:xfrm>
          <a:prstGeom prst="rect">
            <a:avLst/>
          </a:prstGeom>
        </p:spPr>
      </p:pic>
      <p:pic>
        <p:nvPicPr>
          <p:cNvPr id="14" name="Image 3">
            <a:extLst>
              <a:ext uri="{FF2B5EF4-FFF2-40B4-BE49-F238E27FC236}">
                <a16:creationId xmlns:a16="http://schemas.microsoft.com/office/drawing/2014/main" id="{293108A5-80D2-F6BD-2787-34F9EA04A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2459" y="3989586"/>
            <a:ext cx="2499479" cy="2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7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ABE67-C884-6AF8-7095-69383B58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94B5F-8342-1E36-99A0-0AD514CB0BC7}"/>
              </a:ext>
            </a:extLst>
          </p:cNvPr>
          <p:cNvSpPr txBox="1"/>
          <p:nvPr/>
        </p:nvSpPr>
        <p:spPr>
          <a:xfrm>
            <a:off x="558539" y="349905"/>
            <a:ext cx="6094428" cy="39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System Foundation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82745-F8F5-144A-9AA3-9F7094DCADDC}"/>
              </a:ext>
            </a:extLst>
          </p:cNvPr>
          <p:cNvSpPr txBox="1"/>
          <p:nvPr/>
        </p:nvSpPr>
        <p:spPr>
          <a:xfrm>
            <a:off x="558539" y="505662"/>
            <a:ext cx="6094428" cy="64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2200" b="1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Functional Requirements</a:t>
            </a:r>
            <a:endParaRPr lang="en-US" sz="2200" b="1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62CEF76B-AADD-8B87-2687-ABC03D372694}"/>
              </a:ext>
            </a:extLst>
          </p:cNvPr>
          <p:cNvSpPr/>
          <p:nvPr/>
        </p:nvSpPr>
        <p:spPr>
          <a:xfrm>
            <a:off x="558539" y="1309160"/>
            <a:ext cx="455890" cy="455890"/>
          </a:xfrm>
          <a:prstGeom prst="roundRect">
            <a:avLst>
              <a:gd name="adj" fmla="val 18667"/>
            </a:avLst>
          </a:prstGeom>
          <a:solidFill>
            <a:schemeClr val="bg2"/>
          </a:solidFill>
          <a:ln w="7620">
            <a:solidFill>
              <a:schemeClr val="tx1"/>
            </a:solidFill>
            <a:prstDash val="solid"/>
          </a:ln>
        </p:spPr>
        <p:txBody>
          <a:bodyPr/>
          <a:lstStyle/>
          <a:p>
            <a:r>
              <a:rPr lang="en-US" dirty="0"/>
              <a:t> 1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20129CB8-6485-17D3-F87E-23944A478225}"/>
              </a:ext>
            </a:extLst>
          </p:cNvPr>
          <p:cNvSpPr/>
          <p:nvPr/>
        </p:nvSpPr>
        <p:spPr>
          <a:xfrm>
            <a:off x="558539" y="2093908"/>
            <a:ext cx="455890" cy="455890"/>
          </a:xfrm>
          <a:prstGeom prst="roundRect">
            <a:avLst>
              <a:gd name="adj" fmla="val 18667"/>
            </a:avLst>
          </a:prstGeom>
          <a:solidFill>
            <a:schemeClr val="bg2"/>
          </a:solidFill>
          <a:ln w="7620">
            <a:solidFill>
              <a:schemeClr val="tx1"/>
            </a:solidFill>
            <a:prstDash val="solid"/>
          </a:ln>
        </p:spPr>
        <p:txBody>
          <a:bodyPr/>
          <a:lstStyle/>
          <a:p>
            <a:r>
              <a:rPr lang="en-US" dirty="0"/>
              <a:t> 2</a:t>
            </a: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1B2BE6D0-A48B-813D-0812-6CE6971E1E2C}"/>
              </a:ext>
            </a:extLst>
          </p:cNvPr>
          <p:cNvSpPr/>
          <p:nvPr/>
        </p:nvSpPr>
        <p:spPr>
          <a:xfrm>
            <a:off x="558539" y="2963050"/>
            <a:ext cx="455890" cy="455890"/>
          </a:xfrm>
          <a:prstGeom prst="roundRect">
            <a:avLst>
              <a:gd name="adj" fmla="val 18667"/>
            </a:avLst>
          </a:prstGeom>
          <a:solidFill>
            <a:schemeClr val="bg2"/>
          </a:solidFill>
          <a:ln w="7620">
            <a:solidFill>
              <a:schemeClr val="tx1"/>
            </a:solidFill>
            <a:prstDash val="solid"/>
          </a:ln>
        </p:spPr>
        <p:txBody>
          <a:bodyPr/>
          <a:lstStyle/>
          <a:p>
            <a:r>
              <a:rPr lang="en-US" dirty="0"/>
              <a:t> 3</a:t>
            </a: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86E77E21-74CF-5CF1-AD67-0EBEE98D1607}"/>
              </a:ext>
            </a:extLst>
          </p:cNvPr>
          <p:cNvSpPr/>
          <p:nvPr/>
        </p:nvSpPr>
        <p:spPr>
          <a:xfrm>
            <a:off x="558539" y="3986211"/>
            <a:ext cx="455890" cy="455890"/>
          </a:xfrm>
          <a:prstGeom prst="roundRect">
            <a:avLst>
              <a:gd name="adj" fmla="val 18667"/>
            </a:avLst>
          </a:prstGeom>
          <a:solidFill>
            <a:schemeClr val="bg2"/>
          </a:solidFill>
          <a:ln w="7620">
            <a:solidFill>
              <a:schemeClr val="tx1"/>
            </a:solidFill>
            <a:prstDash val="solid"/>
          </a:ln>
        </p:spPr>
        <p:txBody>
          <a:bodyPr/>
          <a:lstStyle/>
          <a:p>
            <a:r>
              <a:rPr lang="en-US" dirty="0"/>
              <a:t> 4</a:t>
            </a: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C221D1EE-3059-0F8D-C208-21AF68605908}"/>
              </a:ext>
            </a:extLst>
          </p:cNvPr>
          <p:cNvSpPr/>
          <p:nvPr/>
        </p:nvSpPr>
        <p:spPr>
          <a:xfrm>
            <a:off x="558539" y="5009372"/>
            <a:ext cx="455890" cy="455890"/>
          </a:xfrm>
          <a:prstGeom prst="roundRect">
            <a:avLst>
              <a:gd name="adj" fmla="val 18667"/>
            </a:avLst>
          </a:prstGeom>
          <a:solidFill>
            <a:schemeClr val="bg2"/>
          </a:solidFill>
          <a:ln w="7620">
            <a:solidFill>
              <a:schemeClr val="tx1"/>
            </a:solidFill>
            <a:prstDash val="solid"/>
          </a:ln>
        </p:spPr>
        <p:txBody>
          <a:bodyPr/>
          <a:lstStyle/>
          <a:p>
            <a:r>
              <a:rPr lang="en-US" dirty="0"/>
              <a:t>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0F3F4-C8AF-EFC1-AB48-BAB0B014F03B}"/>
              </a:ext>
            </a:extLst>
          </p:cNvPr>
          <p:cNvSpPr txBox="1"/>
          <p:nvPr/>
        </p:nvSpPr>
        <p:spPr>
          <a:xfrm>
            <a:off x="1218415" y="1264934"/>
            <a:ext cx="6094428" cy="39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Search &amp; Filter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870EA-C3D3-47F7-F6DC-804534EB5D72}"/>
              </a:ext>
            </a:extLst>
          </p:cNvPr>
          <p:cNvSpPr txBox="1"/>
          <p:nvPr/>
        </p:nvSpPr>
        <p:spPr>
          <a:xfrm>
            <a:off x="1417688" y="1474744"/>
            <a:ext cx="6094428" cy="40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Search and view hall availability with various filters</a:t>
            </a:r>
            <a:r>
              <a:rPr lang="en-US" sz="14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5CF79E-5B92-A6E6-7237-1CE4E361A718}"/>
              </a:ext>
            </a:extLst>
          </p:cNvPr>
          <p:cNvSpPr txBox="1"/>
          <p:nvPr/>
        </p:nvSpPr>
        <p:spPr>
          <a:xfrm>
            <a:off x="1218415" y="2057558"/>
            <a:ext cx="6094428" cy="39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Booking Requests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06406-1FCB-6B4B-23DE-B4026A02E1CC}"/>
              </a:ext>
            </a:extLst>
          </p:cNvPr>
          <p:cNvSpPr txBox="1"/>
          <p:nvPr/>
        </p:nvSpPr>
        <p:spPr>
          <a:xfrm>
            <a:off x="1417688" y="2321853"/>
            <a:ext cx="6094428" cy="40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Lecturers submit detailed booking requests</a:t>
            </a: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4C3CD0-3528-B178-B627-F221FE295EA3}"/>
              </a:ext>
            </a:extLst>
          </p:cNvPr>
          <p:cNvSpPr txBox="1"/>
          <p:nvPr/>
        </p:nvSpPr>
        <p:spPr>
          <a:xfrm>
            <a:off x="1218415" y="2897749"/>
            <a:ext cx="6094428" cy="39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Approval Workflow</a:t>
            </a:r>
            <a:endParaRPr 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50869E-5698-EA69-5BE2-FE025737E9A5}"/>
              </a:ext>
            </a:extLst>
          </p:cNvPr>
          <p:cNvSpPr txBox="1"/>
          <p:nvPr/>
        </p:nvSpPr>
        <p:spPr>
          <a:xfrm>
            <a:off x="1417688" y="3163495"/>
            <a:ext cx="6094428" cy="40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HODs approve/reject requests with clear reasons.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D1C6A0-65B6-1B3E-7CE5-03AB200F3DBE}"/>
              </a:ext>
            </a:extLst>
          </p:cNvPr>
          <p:cNvSpPr txBox="1"/>
          <p:nvPr/>
        </p:nvSpPr>
        <p:spPr>
          <a:xfrm>
            <a:off x="1143000" y="3916762"/>
            <a:ext cx="6094428" cy="39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Conflict Prevention</a:t>
            </a:r>
            <a:endParaRPr lang="en-US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816036-B32F-585E-77CA-A877492454A6}"/>
              </a:ext>
            </a:extLst>
          </p:cNvPr>
          <p:cNvSpPr txBox="1"/>
          <p:nvPr/>
        </p:nvSpPr>
        <p:spPr>
          <a:xfrm>
            <a:off x="1422401" y="4214156"/>
            <a:ext cx="6094428" cy="40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System prevents double-booking of halls.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FDF1F2-CF86-0A46-73B1-61C293AD5164}"/>
              </a:ext>
            </a:extLst>
          </p:cNvPr>
          <p:cNvSpPr txBox="1"/>
          <p:nvPr/>
        </p:nvSpPr>
        <p:spPr>
          <a:xfrm>
            <a:off x="1218415" y="4908638"/>
            <a:ext cx="6094428" cy="39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Notice Management</a:t>
            </a:r>
            <a:endParaRPr lang="en-US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8C078E-D391-E6B0-8887-7E4EB575C256}"/>
              </a:ext>
            </a:extLst>
          </p:cNvPr>
          <p:cNvSpPr txBox="1"/>
          <p:nvPr/>
        </p:nvSpPr>
        <p:spPr>
          <a:xfrm>
            <a:off x="1422401" y="5237317"/>
            <a:ext cx="6094428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Lecturers post special notices; students receive notifications.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2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05FABB-F9B3-C3DF-7BBB-A4E2FF27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A0BF1-32F1-4EE5-2755-9FC1BDA6931F}"/>
              </a:ext>
            </a:extLst>
          </p:cNvPr>
          <p:cNvSpPr txBox="1"/>
          <p:nvPr/>
        </p:nvSpPr>
        <p:spPr>
          <a:xfrm>
            <a:off x="549112" y="344905"/>
            <a:ext cx="609442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Technical Considerations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30D75-6664-C8DA-AB4B-7AF79F0CC769}"/>
              </a:ext>
            </a:extLst>
          </p:cNvPr>
          <p:cNvSpPr txBox="1"/>
          <p:nvPr/>
        </p:nvSpPr>
        <p:spPr>
          <a:xfrm>
            <a:off x="549112" y="480278"/>
            <a:ext cx="6094428" cy="705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200" b="1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Non-Functional Requirements</a:t>
            </a:r>
            <a:endParaRPr 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6C7B7-9E8F-4AFD-4E0B-8680BDEAED29}"/>
              </a:ext>
            </a:extLst>
          </p:cNvPr>
          <p:cNvSpPr txBox="1"/>
          <p:nvPr/>
        </p:nvSpPr>
        <p:spPr>
          <a:xfrm>
            <a:off x="549112" y="1133478"/>
            <a:ext cx="104401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Usability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6C550-73FC-1AD7-8EC9-98F1AD6EB57B}"/>
              </a:ext>
            </a:extLst>
          </p:cNvPr>
          <p:cNvSpPr txBox="1"/>
          <p:nvPr/>
        </p:nvSpPr>
        <p:spPr>
          <a:xfrm>
            <a:off x="662233" y="1344754"/>
            <a:ext cx="6094428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Is booking/viewing intuitive for first-time users?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CD19B-E572-5350-A874-CBFC9A049345}"/>
              </a:ext>
            </a:extLst>
          </p:cNvPr>
          <p:cNvSpPr txBox="1"/>
          <p:nvPr/>
        </p:nvSpPr>
        <p:spPr>
          <a:xfrm>
            <a:off x="662233" y="1565288"/>
            <a:ext cx="6094428" cy="43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Are steps minimal with clear labels and status updates?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02F6BF-6BF7-14C7-2E05-449E666B2632}"/>
              </a:ext>
            </a:extLst>
          </p:cNvPr>
          <p:cNvSpPr txBox="1"/>
          <p:nvPr/>
        </p:nvSpPr>
        <p:spPr>
          <a:xfrm>
            <a:off x="549112" y="1933967"/>
            <a:ext cx="609442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 </a:t>
            </a: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Performance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F4BEA-5C87-5BEA-EDFC-57182EDF7510}"/>
              </a:ext>
            </a:extLst>
          </p:cNvPr>
          <p:cNvSpPr txBox="1"/>
          <p:nvPr/>
        </p:nvSpPr>
        <p:spPr>
          <a:xfrm>
            <a:off x="662233" y="2149178"/>
            <a:ext cx="6094428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Does availability search respond within 2-3 seconds?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4F350-F298-7466-7389-61E8BA729D9D}"/>
              </a:ext>
            </a:extLst>
          </p:cNvPr>
          <p:cNvSpPr txBox="1"/>
          <p:nvPr/>
        </p:nvSpPr>
        <p:spPr>
          <a:xfrm>
            <a:off x="662233" y="2401097"/>
            <a:ext cx="6094428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Can it handle peak-time usage without lag?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C82EC8-E6B2-6908-9DB3-083A76EEABDD}"/>
              </a:ext>
            </a:extLst>
          </p:cNvPr>
          <p:cNvSpPr txBox="1"/>
          <p:nvPr/>
        </p:nvSpPr>
        <p:spPr>
          <a:xfrm>
            <a:off x="549112" y="2844597"/>
            <a:ext cx="609442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32C5A2-E303-2E70-BAFE-A2DE4EC1FC4A}"/>
              </a:ext>
            </a:extLst>
          </p:cNvPr>
          <p:cNvSpPr txBox="1"/>
          <p:nvPr/>
        </p:nvSpPr>
        <p:spPr>
          <a:xfrm>
            <a:off x="662233" y="3312861"/>
            <a:ext cx="6094428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Is role-based access strictly enforced?</a:t>
            </a:r>
            <a:endParaRPr 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50E42-8AFC-9FBD-C304-FC28E63C953C}"/>
              </a:ext>
            </a:extLst>
          </p:cNvPr>
          <p:cNvSpPr txBox="1"/>
          <p:nvPr/>
        </p:nvSpPr>
        <p:spPr>
          <a:xfrm>
            <a:off x="662233" y="3081667"/>
            <a:ext cx="6094428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Is authentication required for all key actions?</a:t>
            </a:r>
            <a:endParaRPr 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EEAFA1-017B-6F40-552B-C9E56A6F1452}"/>
              </a:ext>
            </a:extLst>
          </p:cNvPr>
          <p:cNvSpPr txBox="1"/>
          <p:nvPr/>
        </p:nvSpPr>
        <p:spPr>
          <a:xfrm>
            <a:off x="549112" y="3744774"/>
            <a:ext cx="609442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Data Storage</a:t>
            </a:r>
            <a:endParaRPr lang="en-US" sz="1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3EB41-78D2-49E0-CB8A-677B94AB1DB4}"/>
              </a:ext>
            </a:extLst>
          </p:cNvPr>
          <p:cNvSpPr txBox="1"/>
          <p:nvPr/>
        </p:nvSpPr>
        <p:spPr>
          <a:xfrm>
            <a:off x="662233" y="4045661"/>
            <a:ext cx="8180109" cy="43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How large is the expected data store for bookings and timetables?</a:t>
            </a:r>
            <a:endParaRPr lang="en-US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072FF2-06F2-B632-F82D-058B9677DB8A}"/>
              </a:ext>
            </a:extLst>
          </p:cNvPr>
          <p:cNvSpPr txBox="1"/>
          <p:nvPr/>
        </p:nvSpPr>
        <p:spPr>
          <a:xfrm>
            <a:off x="549112" y="4412189"/>
            <a:ext cx="609442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Environmental</a:t>
            </a:r>
            <a:endParaRPr 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48C25F-A8F9-BCB2-28FF-D3A56C48E934}"/>
              </a:ext>
            </a:extLst>
          </p:cNvPr>
          <p:cNvSpPr txBox="1"/>
          <p:nvPr/>
        </p:nvSpPr>
        <p:spPr>
          <a:xfrm>
            <a:off x="662233" y="4713076"/>
            <a:ext cx="7840744" cy="43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Available hardware, network, power, and connectivity limitations?</a:t>
            </a:r>
            <a:endParaRPr lang="en-US" sz="1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9EA31F-E73C-94C7-21C3-0C2B915DEA77}"/>
              </a:ext>
            </a:extLst>
          </p:cNvPr>
          <p:cNvSpPr txBox="1"/>
          <p:nvPr/>
        </p:nvSpPr>
        <p:spPr>
          <a:xfrm>
            <a:off x="549112" y="5113591"/>
            <a:ext cx="609442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Operational</a:t>
            </a:r>
            <a:endParaRPr lang="en-US" sz="1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D193C-D99E-E193-E15B-A6A8B471651F}"/>
              </a:ext>
            </a:extLst>
          </p:cNvPr>
          <p:cNvSpPr txBox="1"/>
          <p:nvPr/>
        </p:nvSpPr>
        <p:spPr>
          <a:xfrm>
            <a:off x="662233" y="5446133"/>
            <a:ext cx="6094428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Who manages the system and during what hours?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70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C8146E-8419-8975-20B7-62187221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92228-8A67-853B-E208-9CFB2DF2DB72}"/>
              </a:ext>
            </a:extLst>
          </p:cNvPr>
          <p:cNvSpPr txBox="1"/>
          <p:nvPr/>
        </p:nvSpPr>
        <p:spPr>
          <a:xfrm>
            <a:off x="596246" y="531771"/>
            <a:ext cx="60944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Use case diagram </a:t>
            </a:r>
            <a:endParaRPr lang="en-US" sz="2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BCA56-F198-1056-B14B-FFE2D3ABA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6" y="1042506"/>
            <a:ext cx="5300769" cy="4459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0D6B5-8151-AFD0-C1B8-7742922EA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/>
          <a:stretch>
            <a:fillRect/>
          </a:stretch>
        </p:blipFill>
        <p:spPr>
          <a:xfrm>
            <a:off x="6753519" y="716437"/>
            <a:ext cx="4057779" cy="4897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650C1-F1ED-88DA-42A3-B98AD69D1B13}"/>
              </a:ext>
            </a:extLst>
          </p:cNvPr>
          <p:cNvSpPr txBox="1"/>
          <p:nvPr/>
        </p:nvSpPr>
        <p:spPr>
          <a:xfrm>
            <a:off x="1322109" y="6028390"/>
            <a:ext cx="9489189" cy="43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                 First use case diagram                                                      After rechecking: use case diagram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1375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4A160-E494-383D-E486-8135064F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1AD0-36F8-4883-B07E-EE759715451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00B6-6266-FEB7-EB2E-3B6C82EFDE2D}"/>
              </a:ext>
            </a:extLst>
          </p:cNvPr>
          <p:cNvSpPr txBox="1"/>
          <p:nvPr/>
        </p:nvSpPr>
        <p:spPr>
          <a:xfrm>
            <a:off x="633953" y="457190"/>
            <a:ext cx="6094428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Project Management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A1BFE-AEE8-F16A-BE4D-8C8EE5106249}"/>
              </a:ext>
            </a:extLst>
          </p:cNvPr>
          <p:cNvSpPr txBox="1"/>
          <p:nvPr/>
        </p:nvSpPr>
        <p:spPr>
          <a:xfrm>
            <a:off x="633953" y="631596"/>
            <a:ext cx="6094428" cy="541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200" b="1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Meetings &amp; Workflow</a:t>
            </a:r>
            <a:endParaRPr 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E42FA-F015-3C4F-32BE-AB29E3ED3C03}"/>
              </a:ext>
            </a:extLst>
          </p:cNvPr>
          <p:cNvSpPr txBox="1"/>
          <p:nvPr/>
        </p:nvSpPr>
        <p:spPr>
          <a:xfrm>
            <a:off x="633953" y="1173539"/>
            <a:ext cx="609442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PM Tool Handling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664AE-35B2-980E-AB73-515B2D63D3F9}"/>
              </a:ext>
            </a:extLst>
          </p:cNvPr>
          <p:cNvSpPr txBox="1"/>
          <p:nvPr/>
        </p:nvSpPr>
        <p:spPr>
          <a:xfrm>
            <a:off x="1180708" y="1624945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C3F42"/>
                </a:solidFill>
                <a:ea typeface="Bitter Medium" pitchFamily="34" charset="-122"/>
                <a:cs typeface="Bitter Medium" pitchFamily="34" charset="-120"/>
              </a:rPr>
              <a:t>Main project management tool: Jira</a:t>
            </a:r>
            <a:endParaRPr lang="en-US" sz="1400" dirty="0"/>
          </a:p>
        </p:txBody>
      </p:sp>
      <p:pic>
        <p:nvPicPr>
          <p:cNvPr id="11" name="Image 0">
            <a:extLst>
              <a:ext uri="{FF2B5EF4-FFF2-40B4-BE49-F238E27FC236}">
                <a16:creationId xmlns:a16="http://schemas.microsoft.com/office/drawing/2014/main" id="{ADA4A8C1-3018-4AB6-C326-690B73B3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08" y="1957024"/>
            <a:ext cx="5181806" cy="23384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D4F9D3-1148-B75E-4F40-4C5E76B473C0}"/>
              </a:ext>
            </a:extLst>
          </p:cNvPr>
          <p:cNvSpPr txBox="1"/>
          <p:nvPr/>
        </p:nvSpPr>
        <p:spPr>
          <a:xfrm>
            <a:off x="1331537" y="4407124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Backlog management and sprint task assignments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993AB-4ED6-CD04-5A4C-9F7CD6F753C9}"/>
              </a:ext>
            </a:extLst>
          </p:cNvPr>
          <p:cNvSpPr txBox="1"/>
          <p:nvPr/>
        </p:nvSpPr>
        <p:spPr>
          <a:xfrm>
            <a:off x="1331537" y="4713063"/>
            <a:ext cx="7633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Clear workflow: To Do → In Progress → Review/QA → Done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B2AC3-8C19-8E9B-6400-FD341305EFA0}"/>
              </a:ext>
            </a:extLst>
          </p:cNvPr>
          <p:cNvSpPr txBox="1"/>
          <p:nvPr/>
        </p:nvSpPr>
        <p:spPr>
          <a:xfrm>
            <a:off x="7055374" y="1638784"/>
            <a:ext cx="2281287" cy="332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Time boxing  tool: trello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6C9C51-4B6E-4934-5CEC-DF8ABDFBF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45" y="2009005"/>
            <a:ext cx="4390796" cy="23384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6A80A5-A3C3-E739-EF95-B7E8D968DEA7}"/>
              </a:ext>
            </a:extLst>
          </p:cNvPr>
          <p:cNvSpPr txBox="1"/>
          <p:nvPr/>
        </p:nvSpPr>
        <p:spPr>
          <a:xfrm>
            <a:off x="7055374" y="4499458"/>
            <a:ext cx="45331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https://trello.com/invite/b/6965fcf4520e33971ed77323/ATTI73274ec242ff6c0e95df93b69aaf9dd3371C1464/my-trello-board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8E221-4840-BF52-0054-E6398802F747}"/>
              </a:ext>
            </a:extLst>
          </p:cNvPr>
          <p:cNvSpPr txBox="1"/>
          <p:nvPr/>
        </p:nvSpPr>
        <p:spPr>
          <a:xfrm>
            <a:off x="1331537" y="5140721"/>
            <a:ext cx="48742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https://lecturehallmanagement.atlassian.net/jira/software/projects/DEV/list?jql=project%20%3D%20DEV%20ORDER%20BY%20created%20DESC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E90D9-DAC9-EC0E-3DAF-4B5A0E3CD644}"/>
              </a:ext>
            </a:extLst>
          </p:cNvPr>
          <p:cNvSpPr txBox="1"/>
          <p:nvPr/>
        </p:nvSpPr>
        <p:spPr>
          <a:xfrm>
            <a:off x="1180708" y="5812976"/>
            <a:ext cx="6094428" cy="588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dirty="0"/>
              <a:t>Manage our project’s codebase, version control, and collaboration : GitHub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hlinkClick r:id="rId6"/>
              </a:rPr>
              <a:t>https://github.com/Dhanushka0626/Lecture-hall-management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8620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765</Words>
  <Application>Microsoft Office PowerPoint</Application>
  <PresentationFormat>Widescreen</PresentationFormat>
  <Paragraphs>121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Bitter Medium</vt:lpstr>
      <vt:lpstr>Calibri</vt:lpstr>
      <vt:lpstr>Calibri Light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RATHNAYAKE R.G.R.M.D.R.</dc:creator>
  <cp:lastModifiedBy>RATHNAYAKE R.G.R.M.D.R.</cp:lastModifiedBy>
  <cp:revision>7</cp:revision>
  <dcterms:created xsi:type="dcterms:W3CDTF">2026-01-19T14:11:35Z</dcterms:created>
  <dcterms:modified xsi:type="dcterms:W3CDTF">2026-01-19T17:36:24Z</dcterms:modified>
</cp:coreProperties>
</file>